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3_51CDE9A8.xml" ContentType="application/vnd.ms-powerpoint.comments+xml"/>
  <Override PartName="/ppt/comments/modernComment_106_C0E6A80.xml" ContentType="application/vnd.ms-powerpoint.comments+xml"/>
  <Override PartName="/ppt/comments/modernComment_112_32EAABE2.xml" ContentType="application/vnd.ms-powerpoint.comments+xml"/>
  <Override PartName="/ppt/comments/modernComment_110_E981765D.xml" ContentType="application/vnd.ms-powerpoint.comments+xml"/>
  <Override PartName="/ppt/comments/modernComment_10E_51CA485F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1" r:id="rId6"/>
    <p:sldId id="268" r:id="rId7"/>
    <p:sldId id="257" r:id="rId8"/>
    <p:sldId id="258" r:id="rId9"/>
    <p:sldId id="259" r:id="rId10"/>
    <p:sldId id="261" r:id="rId11"/>
    <p:sldId id="262" r:id="rId12"/>
    <p:sldId id="265" r:id="rId13"/>
    <p:sldId id="264" r:id="rId14"/>
    <p:sldId id="269" r:id="rId15"/>
    <p:sldId id="274" r:id="rId16"/>
    <p:sldId id="272" r:id="rId17"/>
    <p:sldId id="275" r:id="rId18"/>
    <p:sldId id="273" r:id="rId19"/>
    <p:sldId id="270" r:id="rId20"/>
    <p:sldId id="26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9D16C0E-99C9-4EDF-AE56-D28ACC871067}">
          <p14:sldIdLst/>
        </p14:section>
        <p14:section name="Section sans titre" id="{8BEB5E6E-C61D-4A3D-85D9-5D23662F9CCC}">
          <p14:sldIdLst>
            <p14:sldId id="256"/>
            <p14:sldId id="271"/>
            <p14:sldId id="268"/>
            <p14:sldId id="257"/>
            <p14:sldId id="258"/>
            <p14:sldId id="259"/>
            <p14:sldId id="261"/>
            <p14:sldId id="262"/>
            <p14:sldId id="265"/>
            <p14:sldId id="264"/>
            <p14:sldId id="269"/>
            <p14:sldId id="274"/>
            <p14:sldId id="272"/>
            <p14:sldId id="275"/>
            <p14:sldId id="273"/>
            <p14:sldId id="270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87897F-B870-9171-BA03-4AD6C4307C3A}" name="Olivier Provost-Marchand" initials="OP" userId="S::opmarchand@villebdf.ca::afdd886c-9d1f-4c9e-ba4f-8659067928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FDEB"/>
    <a:srgbClr val="005243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55246-DAF3-4382-A0F6-29E05A4CAC9C}" v="62" dt="2026-01-14T19:22:58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modernComment_103_51CDE9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705E81-6C68-49F3-AE17-78B75D88218A}" authorId="{E587897F-B870-9171-BA03-4AD6C4307C3A}" created="2026-01-14T18:49:10.139">
    <pc:sldMkLst xmlns:pc="http://schemas.microsoft.com/office/powerpoint/2013/main/command">
      <pc:docMk/>
      <pc:sldMk cId="1372449192" sldId="259"/>
    </pc:sldMkLst>
    <p188:txBody>
      <a:bodyPr/>
      <a:lstStyle/>
      <a:p>
        <a:r>
          <a:rPr lang="fr-CA"/>
          <a:t>Barré rouge : diapo à supprimer</a:t>
        </a:r>
      </a:p>
    </p188:txBody>
  </p188:cm>
</p188:cmLst>
</file>

<file path=ppt/comments/modernComment_106_C0E6A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DFD27B-BF87-4EF1-BC57-349BD6FAE017}" authorId="{E587897F-B870-9171-BA03-4AD6C4307C3A}" created="2026-01-14T18:56:51.557">
    <pc:sldMkLst xmlns:pc="http://schemas.microsoft.com/office/powerpoint/2013/main/command">
      <pc:docMk/>
      <pc:sldMk cId="202271360" sldId="262"/>
    </pc:sldMkLst>
    <p188:txBody>
      <a:bodyPr/>
      <a:lstStyle/>
      <a:p>
        <a:r>
          <a:rPr lang="fr-CA"/>
          <a:t>Julie: Y a-t-il une esquisse plus à jour ?
Il s’agit d’images tirées de la présentation de décembre que tu m’as préalablement transmise cette semaine</a:t>
        </a:r>
      </a:p>
    </p188:txBody>
  </p188:cm>
</p188:cmLst>
</file>

<file path=ppt/comments/modernComment_10E_51CA48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B4DCC6-7D77-45FB-B281-661064A7D4E2}" authorId="{E587897F-B870-9171-BA03-4AD6C4307C3A}" created="2026-01-14T18:55:54.883">
    <pc:sldMkLst xmlns:pc="http://schemas.microsoft.com/office/powerpoint/2013/main/command">
      <pc:docMk/>
      <pc:sldMk cId="1372211295" sldId="270"/>
    </pc:sldMkLst>
    <p188:txBody>
      <a:bodyPr/>
      <a:lstStyle/>
      <a:p>
        <a:r>
          <a:rPr lang="fr-CA"/>
          <a:t>Nicolas: À bonifier s’il y a lieu</a:t>
        </a:r>
      </a:p>
    </p188:txBody>
  </p188:cm>
</p188:cmLst>
</file>

<file path=ppt/comments/modernComment_110_E981765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861BBE-F55B-44A8-8E82-63344C6A4617}" authorId="{E587897F-B870-9171-BA03-4AD6C4307C3A}" created="2026-01-14T18:55:35.839">
    <pc:sldMkLst xmlns:pc="http://schemas.microsoft.com/office/powerpoint/2013/main/command">
      <pc:docMk/>
      <pc:sldMk cId="3917575773" sldId="272"/>
    </pc:sldMkLst>
    <p188:txBody>
      <a:bodyPr/>
      <a:lstStyle/>
      <a:p>
        <a:r>
          <a:rPr lang="fr-CA"/>
          <a:t>Emmanuel: À valider-corriger et bonifier s’il y a lieu</a:t>
        </a:r>
      </a:p>
    </p188:txBody>
  </p188:cm>
</p188:cmLst>
</file>

<file path=ppt/comments/modernComment_112_32EAAB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8AF2E3-A525-4E2F-B3AE-A938EF4B1AE2}" authorId="{E587897F-B870-9171-BA03-4AD6C4307C3A}" created="2026-01-14T18:55:04.3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54240226" sldId="274"/>
      <ac:spMk id="3" creationId="{66414A43-C490-7679-7EFD-C3BC065B95C9}"/>
    </ac:deMkLst>
    <p188:txBody>
      <a:bodyPr/>
      <a:lstStyle/>
      <a:p>
        <a:r>
          <a:rPr lang="fr-CA"/>
          <a:t>Julie: 
À compléter par Équipe Aménagement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7BEE79B-80E5-76D5-2151-9881F581D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1097229-52B2-EAB4-0BBD-D963D99BEC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392A3-C331-4865-9593-68914570FCE6}" type="datetimeFigureOut">
              <a:rPr lang="fr-CA" smtClean="0"/>
              <a:t>2026-01-14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D9EB23-A1FA-12A0-D6C7-5839E32B3B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80EBA5-5538-7F1A-0E90-8C270E5547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0FC8D-115E-434B-8DFA-B359E117AA2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98182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1F2BE-8A3A-494E-86C6-06FBA88EE9B2}" type="datetimeFigureOut">
              <a:rPr lang="fr-CA" smtClean="0"/>
              <a:t>2026-01-14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126F0-07D4-4D7F-B338-246D4962E37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4424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arbre, bâtiment, Aménagement paysager&#10;&#10;Description générée automatiquement">
            <a:extLst>
              <a:ext uri="{FF2B5EF4-FFF2-40B4-BE49-F238E27FC236}">
                <a16:creationId xmlns:a16="http://schemas.microsoft.com/office/drawing/2014/main" id="{341378F4-C1C9-BA2C-EE57-93F27F015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1"/>
          <a:stretch/>
        </p:blipFill>
        <p:spPr>
          <a:xfrm>
            <a:off x="4761722" y="0"/>
            <a:ext cx="743027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9776-5D56-DC67-4C9F-332049DF90D9}"/>
              </a:ext>
            </a:extLst>
          </p:cNvPr>
          <p:cNvSpPr/>
          <p:nvPr userDrawn="1"/>
        </p:nvSpPr>
        <p:spPr>
          <a:xfrm rot="5400000">
            <a:off x="2662108" y="-2671891"/>
            <a:ext cx="6867784" cy="12192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39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alpha val="3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E303EE-B8E6-2198-2660-2ECD770C8D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18861"/>
            <a:ext cx="6192416" cy="1839783"/>
          </a:xfr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957BB4-1A4E-BFA0-9852-5A7059F8A1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751328"/>
            <a:ext cx="6192416" cy="8300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sous-titre : sous-titre, nom du présentateur, slogan ou autre.</a:t>
            </a:r>
            <a:endParaRPr lang="fr-CA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DFE3D41-545D-FB1E-4D3A-3092FE94F10D}"/>
              </a:ext>
            </a:extLst>
          </p:cNvPr>
          <p:cNvCxnSpPr>
            <a:cxnSpLocks/>
          </p:cNvCxnSpPr>
          <p:nvPr userDrawn="1"/>
        </p:nvCxnSpPr>
        <p:spPr>
          <a:xfrm>
            <a:off x="712236" y="3610947"/>
            <a:ext cx="6089780" cy="0"/>
          </a:xfrm>
          <a:prstGeom prst="line">
            <a:avLst/>
          </a:prstGeom>
          <a:ln w="698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DEA312A-2E4E-5786-7596-81BB774F7A8F}"/>
              </a:ext>
            </a:extLst>
          </p:cNvPr>
          <p:cNvCxnSpPr>
            <a:cxnSpLocks/>
          </p:cNvCxnSpPr>
          <p:nvPr userDrawn="1"/>
        </p:nvCxnSpPr>
        <p:spPr>
          <a:xfrm>
            <a:off x="-227046" y="5965371"/>
            <a:ext cx="581609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age 1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718ED5F-CC9E-376F-36FA-E385764C9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33" y="5585534"/>
            <a:ext cx="1260000" cy="1260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06380DB-33B4-93BB-23AC-509F30815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805488"/>
            <a:ext cx="6192838" cy="382587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fr-CA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97298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14A84B6-4E87-EBAC-C1B8-A1D54FC98EEB}"/>
              </a:ext>
            </a:extLst>
          </p:cNvPr>
          <p:cNvCxnSpPr>
            <a:cxnSpLocks/>
          </p:cNvCxnSpPr>
          <p:nvPr userDrawn="1"/>
        </p:nvCxnSpPr>
        <p:spPr>
          <a:xfrm>
            <a:off x="0" y="1306285"/>
            <a:ext cx="9847385" cy="0"/>
          </a:xfrm>
          <a:prstGeom prst="line">
            <a:avLst/>
          </a:prstGeom>
          <a:ln w="1057275" cap="rnd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D2226DE8-515F-21C7-F172-B998E7AAE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68351"/>
            <a:ext cx="10515600" cy="1050402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À L’AGENDA</a:t>
            </a:r>
            <a:endParaRPr lang="fr-C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B22CBA-425C-0D14-6E01-E69DF1215C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850" y="2260503"/>
            <a:ext cx="4187825" cy="328453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</a:lstStyle>
          <a:p>
            <a:pPr lvl="0"/>
            <a:r>
              <a:rPr lang="fr-CA" dirty="0"/>
              <a:t>Section 1</a:t>
            </a:r>
          </a:p>
          <a:p>
            <a:pPr lvl="0"/>
            <a:r>
              <a:rPr lang="fr-CA" dirty="0"/>
              <a:t>Section 2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39FA0CB-7953-9FEC-2A48-920AC529E2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60503"/>
            <a:ext cx="4187825" cy="3284538"/>
          </a:xfrm>
        </p:spPr>
        <p:txBody>
          <a:bodyPr/>
          <a:lstStyle>
            <a:lvl1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2313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ion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plein air, plante, ombre&#10;&#10;Description générée automatiquement">
            <a:extLst>
              <a:ext uri="{FF2B5EF4-FFF2-40B4-BE49-F238E27FC236}">
                <a16:creationId xmlns:a16="http://schemas.microsoft.com/office/drawing/2014/main" id="{7BD35560-6BC6-43AE-2E88-4144BCB1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9" b="7739"/>
          <a:stretch/>
        </p:blipFill>
        <p:spPr>
          <a:xfrm flipH="1">
            <a:off x="-33282" y="-18720"/>
            <a:ext cx="12225280" cy="6876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F5D083-151E-75B3-58F2-131306FB670A}"/>
              </a:ext>
            </a:extLst>
          </p:cNvPr>
          <p:cNvSpPr/>
          <p:nvPr userDrawn="1"/>
        </p:nvSpPr>
        <p:spPr>
          <a:xfrm rot="16200000">
            <a:off x="2640998" y="-2693001"/>
            <a:ext cx="6876723" cy="12225281"/>
          </a:xfrm>
          <a:prstGeom prst="rect">
            <a:avLst/>
          </a:prstGeom>
          <a:gradFill flip="none" rotWithShape="1">
            <a:gsLst>
              <a:gs pos="33000">
                <a:srgbClr val="005243"/>
              </a:gs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15B44E-8F78-9CB7-79BE-48A27EB1F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992" y="528300"/>
            <a:ext cx="5257800" cy="132556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titre de la section 1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D1F9A1-4FBA-4A5A-7D7C-3CA832AC8B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6992" y="2065698"/>
            <a:ext cx="52578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Ajoutez une brève explication ou les sous-titres de la section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CD0AF80-E991-FC7D-3056-5D848BAC2798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C2FDB04-505A-94D0-425E-FFE26A8568E9}"/>
              </a:ext>
            </a:extLst>
          </p:cNvPr>
          <p:cNvCxnSpPr>
            <a:cxnSpLocks/>
          </p:cNvCxnSpPr>
          <p:nvPr userDrawn="1"/>
        </p:nvCxnSpPr>
        <p:spPr>
          <a:xfrm>
            <a:off x="667379" y="1963018"/>
            <a:ext cx="5184000" cy="0"/>
          </a:xfrm>
          <a:prstGeom prst="line">
            <a:avLst/>
          </a:prstGeom>
          <a:ln w="698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87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EF8AAA2-D833-7DD4-DC8C-5B7B07C6E0BC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77AD3B74-BE51-5200-11E1-406C72DED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886"/>
            <a:ext cx="10515600" cy="74829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Modifiez le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D9D1B-34BF-1754-C3AD-A0CE58B02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175AA6-6723-23AF-833E-646760301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0BA3EC5-EDC7-9C4D-582E-F445F9A64548}"/>
              </a:ext>
            </a:extLst>
          </p:cNvPr>
          <p:cNvCxnSpPr>
            <a:cxnSpLocks/>
          </p:cNvCxnSpPr>
          <p:nvPr userDrawn="1"/>
        </p:nvCxnSpPr>
        <p:spPr>
          <a:xfrm>
            <a:off x="919779" y="1204060"/>
            <a:ext cx="5184000" cy="0"/>
          </a:xfrm>
          <a:prstGeom prst="line">
            <a:avLst/>
          </a:prstGeom>
          <a:ln w="698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9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D94FB47-D222-0585-2F77-87F068A1279D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4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v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DF65658-177A-9E3E-6B60-E1E0056E7ABE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36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xplication avec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19A29-D260-43EF-E7F0-7F4EE70EE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216" y="429204"/>
            <a:ext cx="2509896" cy="10310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Sous-titre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05860F-401C-3309-182B-C4FC6A699421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3451709" y="0"/>
            <a:ext cx="8732520" cy="6876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10" r="-9310"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6BB715-6B2D-5D7D-718B-09C3D5D8F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215" y="1931446"/>
            <a:ext cx="2509896" cy="45533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4E2788A-2F1A-7146-05C1-DB718C0ED156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2CC78B-14A1-E3F4-4767-40ADA6BBECB3}"/>
              </a:ext>
            </a:extLst>
          </p:cNvPr>
          <p:cNvCxnSpPr>
            <a:cxnSpLocks/>
          </p:cNvCxnSpPr>
          <p:nvPr userDrawn="1"/>
        </p:nvCxnSpPr>
        <p:spPr>
          <a:xfrm>
            <a:off x="653143" y="1501150"/>
            <a:ext cx="2397968" cy="0"/>
          </a:xfrm>
          <a:prstGeom prst="line">
            <a:avLst/>
          </a:prstGeom>
          <a:ln w="698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523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ications avec image graphiq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19A29-D260-43EF-E7F0-7F4EE70E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16" y="457200"/>
            <a:ext cx="25098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6BB715-6B2D-5D7D-718B-09C3D5D8F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215" y="2076062"/>
            <a:ext cx="2509896" cy="4408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4E2788A-2F1A-7146-05C1-DB718C0ED156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space réservé du graphique 5">
            <a:extLst>
              <a:ext uri="{FF2B5EF4-FFF2-40B4-BE49-F238E27FC236}">
                <a16:creationId xmlns:a16="http://schemas.microsoft.com/office/drawing/2014/main" id="{D8CC877A-2245-62A6-4F14-37BFEC2713A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32213" y="0"/>
            <a:ext cx="845978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118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EF8AAA2-D833-7DD4-DC8C-5B7B07C6E0BC}"/>
              </a:ext>
            </a:extLst>
          </p:cNvPr>
          <p:cNvCxnSpPr>
            <a:cxnSpLocks/>
          </p:cNvCxnSpPr>
          <p:nvPr userDrawn="1"/>
        </p:nvCxnSpPr>
        <p:spPr>
          <a:xfrm>
            <a:off x="11961845" y="6551045"/>
            <a:ext cx="520958" cy="0"/>
          </a:xfrm>
          <a:prstGeom prst="line">
            <a:avLst/>
          </a:prstGeom>
          <a:ln w="3365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77AD3B74-BE51-5200-11E1-406C72DED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886"/>
            <a:ext cx="10515600" cy="74829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Modifiez le titre</a:t>
            </a:r>
            <a:endParaRPr lang="fr-CA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0BA3EC5-EDC7-9C4D-582E-F445F9A64548}"/>
              </a:ext>
            </a:extLst>
          </p:cNvPr>
          <p:cNvCxnSpPr>
            <a:cxnSpLocks/>
          </p:cNvCxnSpPr>
          <p:nvPr userDrawn="1"/>
        </p:nvCxnSpPr>
        <p:spPr>
          <a:xfrm>
            <a:off x="919779" y="1204060"/>
            <a:ext cx="5184000" cy="0"/>
          </a:xfrm>
          <a:prstGeom prst="line">
            <a:avLst/>
          </a:prstGeom>
          <a:ln w="69850" cap="rnd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Espace réservé du tableau 5">
            <a:extLst>
              <a:ext uri="{FF2B5EF4-FFF2-40B4-BE49-F238E27FC236}">
                <a16:creationId xmlns:a16="http://schemas.microsoft.com/office/drawing/2014/main" id="{B5EB5D86-661F-3647-4BDF-3013CC6D99F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481518"/>
            <a:ext cx="10515600" cy="470376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4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8A30EC-ECBD-8F2E-3C9E-D24ADCB92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045E8B-1AC6-6F05-C255-4667EF61E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385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5" r:id="rId5"/>
    <p:sldLayoutId id="2147483672" r:id="rId6"/>
    <p:sldLayoutId id="2147483656" r:id="rId7"/>
    <p:sldLayoutId id="2147483673" r:id="rId8"/>
    <p:sldLayoutId id="214748367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2_32EAAB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110_E981765D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E_51CA485F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microsoft.com/office/2018/10/relationships/comments" Target="../comments/modernComment_103_51CDE9A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6_C0E6A8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D6520-D56C-5E1B-DEFC-76B7229241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Séance d’information - Projet sur le lot </a:t>
            </a:r>
            <a:br>
              <a:rPr lang="fr-CA" dirty="0"/>
            </a:br>
            <a:r>
              <a:rPr lang="fr-CA" dirty="0"/>
              <a:t>4 388 280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0F9B6E-5D7D-DB86-2DC0-7E59C40E79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sz="2000" dirty="0"/>
              <a:t>Projet de construction d’environ 96 logements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46A243-2059-47FB-1AEC-0024239A7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19 janvier 2025 – 19h00 à 20h00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9386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4BF96-4089-70EA-49DD-5232EE07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Esquisses des deux (2) options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4D628F-5864-4535-8BA5-CCD31B5E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6" y="2333241"/>
            <a:ext cx="5760000" cy="32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0EE716-B0AC-30CC-DE46-99FA47E80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55" y="2333241"/>
            <a:ext cx="5760000" cy="324000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126EACA-488B-25B7-FF66-41F2E1CD90E6}"/>
              </a:ext>
            </a:extLst>
          </p:cNvPr>
          <p:cNvCxnSpPr/>
          <p:nvPr/>
        </p:nvCxnSpPr>
        <p:spPr>
          <a:xfrm>
            <a:off x="560717" y="391886"/>
            <a:ext cx="10584611" cy="5750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82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ECC-0E0B-D474-3101-B75CD2E31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4BB11-A2C2-A10D-53BB-B443A8C9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1"/>
            <a:ext cx="10515600" cy="637755"/>
          </a:xfrm>
        </p:spPr>
        <p:txBody>
          <a:bodyPr>
            <a:noAutofit/>
          </a:bodyPr>
          <a:lstStyle/>
          <a:p>
            <a:r>
              <a:rPr lang="fr-CA" sz="3200" dirty="0"/>
              <a:t>Information complémentaire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6E63D0-2B70-471C-3414-FF94080F0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079" y="2156986"/>
            <a:ext cx="6927011" cy="32845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A" b="1" dirty="0"/>
              <a:t>Emmanuel </a:t>
            </a:r>
            <a:r>
              <a:rPr lang="fr-CA" b="1" dirty="0" err="1"/>
              <a:t>Teolis</a:t>
            </a:r>
            <a:r>
              <a:rPr lang="fr-CA" b="1" dirty="0"/>
              <a:t>, </a:t>
            </a:r>
            <a:r>
              <a:rPr lang="fr-CA" b="1" dirty="0" err="1"/>
              <a:t>ing</a:t>
            </a:r>
            <a:r>
              <a:rPr lang="fr-CA" b="1" dirty="0"/>
              <a:t>.</a:t>
            </a:r>
          </a:p>
          <a:p>
            <a:pPr marL="0" indent="0">
              <a:buNone/>
            </a:pPr>
            <a:r>
              <a:rPr lang="fr-CA" dirty="0"/>
              <a:t>Directeur du Service des infrastructures et bâtiments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dirty="0"/>
              <a:t>Mme Julie </a:t>
            </a:r>
            <a:r>
              <a:rPr lang="fr-CA" b="1" dirty="0" err="1"/>
              <a:t>Chabannel</a:t>
            </a:r>
            <a:r>
              <a:rPr lang="fr-CA" b="1" dirty="0"/>
              <a:t>, urbaniste  </a:t>
            </a:r>
          </a:p>
          <a:p>
            <a:pPr marL="0" indent="0">
              <a:buNone/>
            </a:pPr>
            <a:r>
              <a:rPr lang="fr-CA" dirty="0"/>
              <a:t>Directrice du Service de l'aménagement du territoire 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dirty="0"/>
              <a:t>Service de police – Terrebonne/SADP/BDF</a:t>
            </a:r>
          </a:p>
          <a:p>
            <a:pPr marL="0" indent="0">
              <a:buNone/>
            </a:pPr>
            <a:endParaRPr lang="fr-CA" b="1" dirty="0"/>
          </a:p>
          <a:p>
            <a:pPr marL="0" indent="0">
              <a:buNone/>
            </a:pPr>
            <a:r>
              <a:rPr lang="fr-CA" b="1" dirty="0"/>
              <a:t>Service des travaux publics</a:t>
            </a:r>
            <a:r>
              <a:rPr lang="fr-CA" b="1" dirty="0">
                <a:highlight>
                  <a:srgbClr val="FFFF00"/>
                </a:highlight>
              </a:rPr>
              <a:t> (présence à valider)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51899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391CA-3841-F740-1459-E9EC1AA8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AFE2F-BF72-D099-93ED-143EFB9F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Bonification du promoteur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414A43-C490-7679-7EFD-C3BC065B95C9}"/>
              </a:ext>
            </a:extLst>
          </p:cNvPr>
          <p:cNvSpPr txBox="1">
            <a:spLocks/>
          </p:cNvSpPr>
          <p:nvPr/>
        </p:nvSpPr>
        <p:spPr>
          <a:xfrm>
            <a:off x="1166004" y="1510005"/>
            <a:ext cx="4187825" cy="3284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Piscine extérieure</a:t>
            </a:r>
          </a:p>
          <a:p>
            <a:pPr lvl="1"/>
            <a:r>
              <a:rPr lang="fr-CA" dirty="0"/>
              <a:t>Configuration revue</a:t>
            </a:r>
          </a:p>
          <a:p>
            <a:r>
              <a:rPr lang="fr-CA" dirty="0">
                <a:highlight>
                  <a:srgbClr val="FFFF00"/>
                </a:highlight>
              </a:rPr>
              <a:t>…</a:t>
            </a:r>
          </a:p>
          <a:p>
            <a:r>
              <a:rPr lang="fr-CA" dirty="0">
                <a:highlight>
                  <a:srgbClr val="FFFF00"/>
                </a:highligh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542402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191F-00A0-6D15-AB26-376B7572D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72DB0-D158-29CD-0E54-0878EA022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des réseaux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4E4ABF-B79F-99BF-9164-E90644515EF7}"/>
              </a:ext>
            </a:extLst>
          </p:cNvPr>
          <p:cNvSpPr txBox="1">
            <a:spLocks/>
          </p:cNvSpPr>
          <p:nvPr/>
        </p:nvSpPr>
        <p:spPr>
          <a:xfrm>
            <a:off x="967597" y="1510005"/>
            <a:ext cx="4527429" cy="3284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Aqueduc</a:t>
            </a:r>
          </a:p>
          <a:p>
            <a:pPr lvl="1"/>
            <a:r>
              <a:rPr lang="fr-CA" dirty="0"/>
              <a:t>Réseau apte à fournir à la demande</a:t>
            </a:r>
          </a:p>
          <a:p>
            <a:pPr lvl="2"/>
            <a:r>
              <a:rPr lang="fr-CA" dirty="0"/>
              <a:t>Conduites en place adéquates</a:t>
            </a:r>
          </a:p>
          <a:p>
            <a:pPr lvl="1"/>
            <a:r>
              <a:rPr lang="fr-CA" dirty="0"/>
              <a:t>Aucun enjeu recensé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B51DE2C-8F6D-51B7-2E54-728DB578DB35}"/>
              </a:ext>
            </a:extLst>
          </p:cNvPr>
          <p:cNvSpPr txBox="1">
            <a:spLocks/>
          </p:cNvSpPr>
          <p:nvPr/>
        </p:nvSpPr>
        <p:spPr>
          <a:xfrm>
            <a:off x="6096000" y="1510005"/>
            <a:ext cx="5696309" cy="45888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Égouts</a:t>
            </a:r>
          </a:p>
          <a:p>
            <a:pPr lvl="1"/>
            <a:r>
              <a:rPr lang="fr-CA" dirty="0"/>
              <a:t>Débordement</a:t>
            </a:r>
          </a:p>
          <a:p>
            <a:pPr lvl="2"/>
            <a:r>
              <a:rPr lang="fr-CA" dirty="0"/>
              <a:t>Réseau apte à fournir à la demande</a:t>
            </a:r>
          </a:p>
          <a:p>
            <a:pPr lvl="2"/>
            <a:r>
              <a:rPr lang="fr-CA" dirty="0"/>
              <a:t>Aucun enjeu recensé</a:t>
            </a:r>
          </a:p>
          <a:p>
            <a:pPr lvl="1"/>
            <a:r>
              <a:rPr lang="fr-CA" dirty="0"/>
              <a:t>Refoulement</a:t>
            </a:r>
          </a:p>
          <a:p>
            <a:pPr lvl="2"/>
            <a:r>
              <a:rPr lang="fr-CA" dirty="0"/>
              <a:t>Réseau apte à fournir à la demande</a:t>
            </a:r>
          </a:p>
          <a:p>
            <a:pPr lvl="2"/>
            <a:r>
              <a:rPr lang="fr-CA" dirty="0"/>
              <a:t>Aucun enjeu recensé</a:t>
            </a:r>
          </a:p>
          <a:p>
            <a:pPr lvl="1"/>
            <a:r>
              <a:rPr lang="fr-CA" dirty="0"/>
              <a:t>Poste de pompage</a:t>
            </a:r>
          </a:p>
          <a:p>
            <a:pPr lvl="2"/>
            <a:r>
              <a:rPr lang="fr-CA" dirty="0"/>
              <a:t>Le poste de pompage près du projet n’est pas impacté</a:t>
            </a:r>
          </a:p>
          <a:p>
            <a:pPr lvl="2"/>
            <a:r>
              <a:rPr lang="fr-CA" dirty="0"/>
              <a:t>Aucun rejet vers ce poste depuis le projet</a:t>
            </a:r>
          </a:p>
        </p:txBody>
      </p:sp>
      <p:pic>
        <p:nvPicPr>
          <p:cNvPr id="8" name="Graphique 7" descr="Robinet qui fuit avec un remplissage uni">
            <a:extLst>
              <a:ext uri="{FF2B5EF4-FFF2-40B4-BE49-F238E27FC236}">
                <a16:creationId xmlns:a16="http://schemas.microsoft.com/office/drawing/2014/main" id="{57DBD15A-1E56-8178-CF5E-8572B43AC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823" y="1410415"/>
            <a:ext cx="748296" cy="748296"/>
          </a:xfrm>
          <a:prstGeom prst="rect">
            <a:avLst/>
          </a:prstGeom>
        </p:spPr>
      </p:pic>
      <p:pic>
        <p:nvPicPr>
          <p:cNvPr id="1028" name="Picture 4" descr="Icône Plaque de bouche d'égout dans le style iOS">
            <a:extLst>
              <a:ext uri="{FF2B5EF4-FFF2-40B4-BE49-F238E27FC236}">
                <a16:creationId xmlns:a16="http://schemas.microsoft.com/office/drawing/2014/main" id="{F7A1DFC9-F349-97E5-76A9-742600DED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94" y="1419045"/>
            <a:ext cx="732863" cy="7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757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C497D-79F1-9D77-F3E1-4AB1C809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des réseaux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5D04B8-DC38-EDB6-6271-CABD536BBF76}"/>
              </a:ext>
            </a:extLst>
          </p:cNvPr>
          <p:cNvSpPr txBox="1"/>
          <p:nvPr/>
        </p:nvSpPr>
        <p:spPr>
          <a:xfrm>
            <a:off x="1184906" y="3282836"/>
            <a:ext cx="196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Poste de pompage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20E626-FA88-F541-6446-A463B9E4017E}"/>
              </a:ext>
            </a:extLst>
          </p:cNvPr>
          <p:cNvSpPr txBox="1"/>
          <p:nvPr/>
        </p:nvSpPr>
        <p:spPr>
          <a:xfrm>
            <a:off x="9390246" y="1682635"/>
            <a:ext cx="196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Projet</a:t>
            </a:r>
          </a:p>
        </p:txBody>
      </p:sp>
      <p:pic>
        <p:nvPicPr>
          <p:cNvPr id="11" name="Image 10" descr="Une image contenant texte, carte, diagramme, Plan&#10;&#10;Le contenu généré par l’IA peut être incorrect.">
            <a:extLst>
              <a:ext uri="{FF2B5EF4-FFF2-40B4-BE49-F238E27FC236}">
                <a16:creationId xmlns:a16="http://schemas.microsoft.com/office/drawing/2014/main" id="{AF00FD9D-2124-5239-F0F1-2D435CA68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93" y="1682635"/>
            <a:ext cx="5688659" cy="4709191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AB45A61E-F1CD-2C0E-F831-A42AE68D695B}"/>
              </a:ext>
            </a:extLst>
          </p:cNvPr>
          <p:cNvSpPr/>
          <p:nvPr/>
        </p:nvSpPr>
        <p:spPr>
          <a:xfrm rot="1266594">
            <a:off x="2979472" y="3927421"/>
            <a:ext cx="2598821" cy="240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882F9E5C-6DB7-EB11-23C9-973BC1F1112C}"/>
              </a:ext>
            </a:extLst>
          </p:cNvPr>
          <p:cNvSpPr/>
          <p:nvPr/>
        </p:nvSpPr>
        <p:spPr>
          <a:xfrm rot="7865602">
            <a:off x="8129682" y="2584187"/>
            <a:ext cx="1712795" cy="240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323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6B959-7E6D-BA12-4A2A-ACE5FA70D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9F53CD-29F3-BE8F-9187-1939B794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Sécurité-Circulation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9D7068-5898-9943-AA48-F18EB1B966EA}"/>
              </a:ext>
            </a:extLst>
          </p:cNvPr>
          <p:cNvSpPr txBox="1">
            <a:spLocks/>
          </p:cNvSpPr>
          <p:nvPr/>
        </p:nvSpPr>
        <p:spPr>
          <a:xfrm>
            <a:off x="838200" y="2001710"/>
            <a:ext cx="10212238" cy="3284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Le Service de police confirme que la sécurité n’est pas compromise</a:t>
            </a:r>
          </a:p>
          <a:p>
            <a:pPr lvl="1"/>
            <a:r>
              <a:rPr lang="fr-CA" dirty="0"/>
              <a:t>La configuration prévue n’engendre pas d’enjeux de sécurité</a:t>
            </a:r>
          </a:p>
          <a:p>
            <a:pPr lvl="1"/>
            <a:r>
              <a:rPr lang="fr-CA" dirty="0"/>
              <a:t>Le projet se situe à l’entrée du secteur et non en aval</a:t>
            </a:r>
          </a:p>
          <a:p>
            <a:pPr lvl="1"/>
            <a:r>
              <a:rPr lang="fr-CA" dirty="0"/>
              <a:t>Les usagers des CPE ne se rendent pas par les voies piétonnières de façon autonome (vs école primaire p.ex.)</a:t>
            </a:r>
          </a:p>
          <a:p>
            <a:pPr lvl="1"/>
            <a:endParaRPr lang="fr-CA" dirty="0"/>
          </a:p>
          <a:p>
            <a:r>
              <a:rPr lang="fr-CA" dirty="0"/>
              <a:t>Le projet amène un apport de trafic négligeable</a:t>
            </a:r>
          </a:p>
        </p:txBody>
      </p:sp>
    </p:spTree>
    <p:extLst>
      <p:ext uri="{BB962C8B-B14F-4D97-AF65-F5344CB8AC3E}">
        <p14:creationId xmlns:p14="http://schemas.microsoft.com/office/powerpoint/2010/main" val="254888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6763C-8DF1-5F89-39FB-64E23FC13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D26B7-F844-CB00-E7FB-0E561044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1"/>
            <a:ext cx="10515600" cy="637755"/>
          </a:xfrm>
        </p:spPr>
        <p:txBody>
          <a:bodyPr>
            <a:noAutofit/>
          </a:bodyPr>
          <a:lstStyle/>
          <a:p>
            <a:r>
              <a:rPr lang="fr-CA" sz="3200" dirty="0"/>
              <a:t>Période de questions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26226E-40DE-548A-90FB-196048DC3C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50" y="2260503"/>
            <a:ext cx="9088527" cy="3284538"/>
          </a:xfrm>
        </p:spPr>
        <p:txBody>
          <a:bodyPr/>
          <a:lstStyle/>
          <a:p>
            <a:r>
              <a:rPr lang="fr-CA" dirty="0"/>
              <a:t>Pour favoriser des échanges respectueux et l’équité des personnes présentes:</a:t>
            </a:r>
          </a:p>
          <a:p>
            <a:pPr lvl="1"/>
            <a:r>
              <a:rPr lang="fr-CA" dirty="0"/>
              <a:t>Les questions portent sur le projet faisant l’objet de la présente séance d’information</a:t>
            </a:r>
          </a:p>
          <a:p>
            <a:pPr lvl="1"/>
            <a:r>
              <a:rPr lang="fr-CA" dirty="0"/>
              <a:t>Une question par intervention</a:t>
            </a:r>
          </a:p>
          <a:p>
            <a:pPr lvl="2"/>
            <a:r>
              <a:rPr lang="fr-CA"/>
              <a:t>Préambule maximum </a:t>
            </a:r>
            <a:r>
              <a:rPr lang="fr-CA" dirty="0"/>
              <a:t>2 minutes</a:t>
            </a:r>
          </a:p>
          <a:p>
            <a:pPr lvl="2"/>
            <a:r>
              <a:rPr lang="fr-CA" dirty="0"/>
              <a:t>Une sous-question</a:t>
            </a:r>
          </a:p>
          <a:p>
            <a:pPr lvl="1"/>
            <a:r>
              <a:rPr lang="fr-CA" dirty="0"/>
              <a:t>Vous identifier et être courtois</a:t>
            </a:r>
          </a:p>
          <a:p>
            <a:pPr lvl="2"/>
            <a:endParaRPr lang="fr-CA" dirty="0"/>
          </a:p>
          <a:p>
            <a:pPr lvl="2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722112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35AFE-FD14-EF8B-7E64-78FD9E06AB89}"/>
              </a:ext>
            </a:extLst>
          </p:cNvPr>
          <p:cNvSpPr txBox="1">
            <a:spLocks/>
          </p:cNvSpPr>
          <p:nvPr/>
        </p:nvSpPr>
        <p:spPr>
          <a:xfrm>
            <a:off x="2917166" y="2680705"/>
            <a:ext cx="7167113" cy="7482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CA" dirty="0"/>
              <a:t>Merci de votre présence</a:t>
            </a:r>
          </a:p>
        </p:txBody>
      </p:sp>
    </p:spTree>
    <p:extLst>
      <p:ext uri="{BB962C8B-B14F-4D97-AF65-F5344CB8AC3E}">
        <p14:creationId xmlns:p14="http://schemas.microsoft.com/office/powerpoint/2010/main" val="77270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0DEE7-B509-3427-70C2-1DCA457A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B8B3C-6790-731A-A842-66955B3B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1"/>
            <a:ext cx="10515600" cy="637755"/>
          </a:xfrm>
        </p:spPr>
        <p:txBody>
          <a:bodyPr>
            <a:noAutofit/>
          </a:bodyPr>
          <a:lstStyle/>
          <a:p>
            <a:r>
              <a:rPr lang="fr-CA" sz="3200" dirty="0"/>
              <a:t>Déroulement de la séance d’information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F3C7E9-B4E5-0D4C-8F34-934FCFBAAD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50" y="2260503"/>
            <a:ext cx="9062648" cy="3284538"/>
          </a:xfrm>
        </p:spPr>
        <p:txBody>
          <a:bodyPr/>
          <a:lstStyle/>
          <a:p>
            <a:r>
              <a:rPr lang="fr-CA" dirty="0"/>
              <a:t>Rappel du projet</a:t>
            </a:r>
          </a:p>
          <a:p>
            <a:r>
              <a:rPr lang="fr-CA" dirty="0"/>
              <a:t>Information complémentaire</a:t>
            </a:r>
          </a:p>
          <a:p>
            <a:r>
              <a:rPr lang="fr-CA" dirty="0"/>
              <a:t>Période de questions</a:t>
            </a:r>
          </a:p>
        </p:txBody>
      </p:sp>
    </p:spTree>
    <p:extLst>
      <p:ext uri="{BB962C8B-B14F-4D97-AF65-F5344CB8AC3E}">
        <p14:creationId xmlns:p14="http://schemas.microsoft.com/office/powerpoint/2010/main" val="31596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CC3C4-9043-3C97-D056-B833D910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1"/>
            <a:ext cx="10515600" cy="637755"/>
          </a:xfrm>
        </p:spPr>
        <p:txBody>
          <a:bodyPr>
            <a:noAutofit/>
          </a:bodyPr>
          <a:lstStyle/>
          <a:p>
            <a:r>
              <a:rPr lang="fr-CA" sz="3200" dirty="0"/>
              <a:t>Rappel du projet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747D78-BA2F-9F3C-2FF8-E6F76EBDBE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CA" dirty="0"/>
              <a:t>Environ 96 logements</a:t>
            </a:r>
          </a:p>
          <a:p>
            <a:r>
              <a:rPr lang="fr-CA" dirty="0"/>
              <a:t>Deux options possibles</a:t>
            </a:r>
          </a:p>
        </p:txBody>
      </p:sp>
    </p:spTree>
    <p:extLst>
      <p:ext uri="{BB962C8B-B14F-4D97-AF65-F5344CB8AC3E}">
        <p14:creationId xmlns:p14="http://schemas.microsoft.com/office/powerpoint/2010/main" val="835834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A2687-FDBC-8CD0-6CD8-FCD3C015E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Localisation du projet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7DB5C3-8CB9-D1DD-78CA-C87CF98B2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9548"/>
            <a:ext cx="5169457" cy="36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D89C95-7893-7935-519F-0DA9681C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" y="1809548"/>
            <a:ext cx="5269300" cy="3600000"/>
          </a:xfrm>
          <a:prstGeom prst="rect">
            <a:avLst/>
          </a:prstGeom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B38B7EE6-CDCD-AF98-08B9-F99CBD13222A}"/>
              </a:ext>
            </a:extLst>
          </p:cNvPr>
          <p:cNvSpPr/>
          <p:nvPr/>
        </p:nvSpPr>
        <p:spPr>
          <a:xfrm>
            <a:off x="1694046" y="2405511"/>
            <a:ext cx="1789495" cy="2272367"/>
          </a:xfrm>
          <a:custGeom>
            <a:avLst/>
            <a:gdLst>
              <a:gd name="connsiteX0" fmla="*/ 760396 w 1799925"/>
              <a:gd name="connsiteY0" fmla="*/ 0 h 2261937"/>
              <a:gd name="connsiteX1" fmla="*/ 760396 w 1799925"/>
              <a:gd name="connsiteY1" fmla="*/ 0 h 2261937"/>
              <a:gd name="connsiteX2" fmla="*/ 885525 w 1799925"/>
              <a:gd name="connsiteY2" fmla="*/ 154004 h 2261937"/>
              <a:gd name="connsiteX3" fmla="*/ 1799925 w 1799925"/>
              <a:gd name="connsiteY3" fmla="*/ 1463040 h 2261937"/>
              <a:gd name="connsiteX4" fmla="*/ 1684421 w 1799925"/>
              <a:gd name="connsiteY4" fmla="*/ 1857676 h 2261937"/>
              <a:gd name="connsiteX5" fmla="*/ 933651 w 1799925"/>
              <a:gd name="connsiteY5" fmla="*/ 2261937 h 2261937"/>
              <a:gd name="connsiteX6" fmla="*/ 240632 w 1799925"/>
              <a:gd name="connsiteY6" fmla="*/ 1549667 h 2261937"/>
              <a:gd name="connsiteX7" fmla="*/ 240632 w 1799925"/>
              <a:gd name="connsiteY7" fmla="*/ 1549667 h 2261937"/>
              <a:gd name="connsiteX8" fmla="*/ 0 w 1799925"/>
              <a:gd name="connsiteY8" fmla="*/ 1424539 h 2261937"/>
              <a:gd name="connsiteX9" fmla="*/ 0 w 1799925"/>
              <a:gd name="connsiteY9" fmla="*/ 1366787 h 2261937"/>
              <a:gd name="connsiteX10" fmla="*/ 558266 w 1799925"/>
              <a:gd name="connsiteY10" fmla="*/ 933651 h 2261937"/>
              <a:gd name="connsiteX11" fmla="*/ 760396 w 1799925"/>
              <a:gd name="connsiteY11" fmla="*/ 0 h 2261937"/>
              <a:gd name="connsiteX0" fmla="*/ 795165 w 1799925"/>
              <a:gd name="connsiteY0" fmla="*/ 0 h 2272367"/>
              <a:gd name="connsiteX1" fmla="*/ 760396 w 1799925"/>
              <a:gd name="connsiteY1" fmla="*/ 10430 h 2272367"/>
              <a:gd name="connsiteX2" fmla="*/ 885525 w 1799925"/>
              <a:gd name="connsiteY2" fmla="*/ 164434 h 2272367"/>
              <a:gd name="connsiteX3" fmla="*/ 1799925 w 1799925"/>
              <a:gd name="connsiteY3" fmla="*/ 1473470 h 2272367"/>
              <a:gd name="connsiteX4" fmla="*/ 1684421 w 1799925"/>
              <a:gd name="connsiteY4" fmla="*/ 1868106 h 2272367"/>
              <a:gd name="connsiteX5" fmla="*/ 933651 w 1799925"/>
              <a:gd name="connsiteY5" fmla="*/ 2272367 h 2272367"/>
              <a:gd name="connsiteX6" fmla="*/ 240632 w 1799925"/>
              <a:gd name="connsiteY6" fmla="*/ 1560097 h 2272367"/>
              <a:gd name="connsiteX7" fmla="*/ 240632 w 1799925"/>
              <a:gd name="connsiteY7" fmla="*/ 1560097 h 2272367"/>
              <a:gd name="connsiteX8" fmla="*/ 0 w 1799925"/>
              <a:gd name="connsiteY8" fmla="*/ 1434969 h 2272367"/>
              <a:gd name="connsiteX9" fmla="*/ 0 w 1799925"/>
              <a:gd name="connsiteY9" fmla="*/ 1377217 h 2272367"/>
              <a:gd name="connsiteX10" fmla="*/ 558266 w 1799925"/>
              <a:gd name="connsiteY10" fmla="*/ 944081 h 2272367"/>
              <a:gd name="connsiteX11" fmla="*/ 795165 w 1799925"/>
              <a:gd name="connsiteY11" fmla="*/ 0 h 2272367"/>
              <a:gd name="connsiteX0" fmla="*/ 795165 w 1799925"/>
              <a:gd name="connsiteY0" fmla="*/ 0 h 2272367"/>
              <a:gd name="connsiteX1" fmla="*/ 760396 w 1799925"/>
              <a:gd name="connsiteY1" fmla="*/ 10430 h 2272367"/>
              <a:gd name="connsiteX2" fmla="*/ 885525 w 1799925"/>
              <a:gd name="connsiteY2" fmla="*/ 164434 h 2272367"/>
              <a:gd name="connsiteX3" fmla="*/ 1799925 w 1799925"/>
              <a:gd name="connsiteY3" fmla="*/ 1473470 h 2272367"/>
              <a:gd name="connsiteX4" fmla="*/ 1684421 w 1799925"/>
              <a:gd name="connsiteY4" fmla="*/ 1868106 h 2272367"/>
              <a:gd name="connsiteX5" fmla="*/ 933651 w 1799925"/>
              <a:gd name="connsiteY5" fmla="*/ 2272367 h 2272367"/>
              <a:gd name="connsiteX6" fmla="*/ 240632 w 1799925"/>
              <a:gd name="connsiteY6" fmla="*/ 1560097 h 2272367"/>
              <a:gd name="connsiteX7" fmla="*/ 240632 w 1799925"/>
              <a:gd name="connsiteY7" fmla="*/ 1560097 h 2272367"/>
              <a:gd name="connsiteX8" fmla="*/ 0 w 1799925"/>
              <a:gd name="connsiteY8" fmla="*/ 1434969 h 2272367"/>
              <a:gd name="connsiteX9" fmla="*/ 0 w 1799925"/>
              <a:gd name="connsiteY9" fmla="*/ 1377217 h 2272367"/>
              <a:gd name="connsiteX10" fmla="*/ 610418 w 1799925"/>
              <a:gd name="connsiteY10" fmla="*/ 968419 h 2272367"/>
              <a:gd name="connsiteX11" fmla="*/ 795165 w 1799925"/>
              <a:gd name="connsiteY11" fmla="*/ 0 h 2272367"/>
              <a:gd name="connsiteX0" fmla="*/ 795165 w 1799925"/>
              <a:gd name="connsiteY0" fmla="*/ 0 h 2272367"/>
              <a:gd name="connsiteX1" fmla="*/ 760396 w 1799925"/>
              <a:gd name="connsiteY1" fmla="*/ 10430 h 2272367"/>
              <a:gd name="connsiteX2" fmla="*/ 885525 w 1799925"/>
              <a:gd name="connsiteY2" fmla="*/ 164434 h 2272367"/>
              <a:gd name="connsiteX3" fmla="*/ 1799925 w 1799925"/>
              <a:gd name="connsiteY3" fmla="*/ 1473470 h 2272367"/>
              <a:gd name="connsiteX4" fmla="*/ 1684421 w 1799925"/>
              <a:gd name="connsiteY4" fmla="*/ 1868106 h 2272367"/>
              <a:gd name="connsiteX5" fmla="*/ 933651 w 1799925"/>
              <a:gd name="connsiteY5" fmla="*/ 2272367 h 2272367"/>
              <a:gd name="connsiteX6" fmla="*/ 240632 w 1799925"/>
              <a:gd name="connsiteY6" fmla="*/ 1560097 h 2272367"/>
              <a:gd name="connsiteX7" fmla="*/ 240632 w 1799925"/>
              <a:gd name="connsiteY7" fmla="*/ 1560097 h 2272367"/>
              <a:gd name="connsiteX8" fmla="*/ 194701 w 1799925"/>
              <a:gd name="connsiteY8" fmla="*/ 1591425 h 2272367"/>
              <a:gd name="connsiteX9" fmla="*/ 0 w 1799925"/>
              <a:gd name="connsiteY9" fmla="*/ 1377217 h 2272367"/>
              <a:gd name="connsiteX10" fmla="*/ 610418 w 1799925"/>
              <a:gd name="connsiteY10" fmla="*/ 968419 h 2272367"/>
              <a:gd name="connsiteX11" fmla="*/ 795165 w 1799925"/>
              <a:gd name="connsiteY11" fmla="*/ 0 h 2272367"/>
              <a:gd name="connsiteX0" fmla="*/ 795165 w 1799925"/>
              <a:gd name="connsiteY0" fmla="*/ 0 h 2272367"/>
              <a:gd name="connsiteX1" fmla="*/ 760396 w 1799925"/>
              <a:gd name="connsiteY1" fmla="*/ 10430 h 2272367"/>
              <a:gd name="connsiteX2" fmla="*/ 885525 w 1799925"/>
              <a:gd name="connsiteY2" fmla="*/ 164434 h 2272367"/>
              <a:gd name="connsiteX3" fmla="*/ 1799925 w 1799925"/>
              <a:gd name="connsiteY3" fmla="*/ 1473470 h 2272367"/>
              <a:gd name="connsiteX4" fmla="*/ 1680945 w 1799925"/>
              <a:gd name="connsiteY4" fmla="*/ 1909828 h 2272367"/>
              <a:gd name="connsiteX5" fmla="*/ 933651 w 1799925"/>
              <a:gd name="connsiteY5" fmla="*/ 2272367 h 2272367"/>
              <a:gd name="connsiteX6" fmla="*/ 240632 w 1799925"/>
              <a:gd name="connsiteY6" fmla="*/ 1560097 h 2272367"/>
              <a:gd name="connsiteX7" fmla="*/ 240632 w 1799925"/>
              <a:gd name="connsiteY7" fmla="*/ 1560097 h 2272367"/>
              <a:gd name="connsiteX8" fmla="*/ 194701 w 1799925"/>
              <a:gd name="connsiteY8" fmla="*/ 1591425 h 2272367"/>
              <a:gd name="connsiteX9" fmla="*/ 0 w 1799925"/>
              <a:gd name="connsiteY9" fmla="*/ 1377217 h 2272367"/>
              <a:gd name="connsiteX10" fmla="*/ 610418 w 1799925"/>
              <a:gd name="connsiteY10" fmla="*/ 968419 h 2272367"/>
              <a:gd name="connsiteX11" fmla="*/ 795165 w 1799925"/>
              <a:gd name="connsiteY11" fmla="*/ 0 h 2272367"/>
              <a:gd name="connsiteX0" fmla="*/ 795165 w 1789495"/>
              <a:gd name="connsiteY0" fmla="*/ 0 h 2272367"/>
              <a:gd name="connsiteX1" fmla="*/ 760396 w 1789495"/>
              <a:gd name="connsiteY1" fmla="*/ 10430 h 2272367"/>
              <a:gd name="connsiteX2" fmla="*/ 885525 w 1789495"/>
              <a:gd name="connsiteY2" fmla="*/ 164434 h 2272367"/>
              <a:gd name="connsiteX3" fmla="*/ 1789495 w 1789495"/>
              <a:gd name="connsiteY3" fmla="*/ 1532576 h 2272367"/>
              <a:gd name="connsiteX4" fmla="*/ 1680945 w 1789495"/>
              <a:gd name="connsiteY4" fmla="*/ 1909828 h 2272367"/>
              <a:gd name="connsiteX5" fmla="*/ 933651 w 1789495"/>
              <a:gd name="connsiteY5" fmla="*/ 2272367 h 2272367"/>
              <a:gd name="connsiteX6" fmla="*/ 240632 w 1789495"/>
              <a:gd name="connsiteY6" fmla="*/ 1560097 h 2272367"/>
              <a:gd name="connsiteX7" fmla="*/ 240632 w 1789495"/>
              <a:gd name="connsiteY7" fmla="*/ 1560097 h 2272367"/>
              <a:gd name="connsiteX8" fmla="*/ 194701 w 1789495"/>
              <a:gd name="connsiteY8" fmla="*/ 1591425 h 2272367"/>
              <a:gd name="connsiteX9" fmla="*/ 0 w 1789495"/>
              <a:gd name="connsiteY9" fmla="*/ 1377217 h 2272367"/>
              <a:gd name="connsiteX10" fmla="*/ 610418 w 1789495"/>
              <a:gd name="connsiteY10" fmla="*/ 968419 h 2272367"/>
              <a:gd name="connsiteX11" fmla="*/ 795165 w 1789495"/>
              <a:gd name="connsiteY11" fmla="*/ 0 h 2272367"/>
              <a:gd name="connsiteX0" fmla="*/ 795165 w 1789495"/>
              <a:gd name="connsiteY0" fmla="*/ 0 h 2272367"/>
              <a:gd name="connsiteX1" fmla="*/ 822978 w 1789495"/>
              <a:gd name="connsiteY1" fmla="*/ 13907 h 2272367"/>
              <a:gd name="connsiteX2" fmla="*/ 885525 w 1789495"/>
              <a:gd name="connsiteY2" fmla="*/ 164434 h 2272367"/>
              <a:gd name="connsiteX3" fmla="*/ 1789495 w 1789495"/>
              <a:gd name="connsiteY3" fmla="*/ 1532576 h 2272367"/>
              <a:gd name="connsiteX4" fmla="*/ 1680945 w 1789495"/>
              <a:gd name="connsiteY4" fmla="*/ 1909828 h 2272367"/>
              <a:gd name="connsiteX5" fmla="*/ 933651 w 1789495"/>
              <a:gd name="connsiteY5" fmla="*/ 2272367 h 2272367"/>
              <a:gd name="connsiteX6" fmla="*/ 240632 w 1789495"/>
              <a:gd name="connsiteY6" fmla="*/ 1560097 h 2272367"/>
              <a:gd name="connsiteX7" fmla="*/ 240632 w 1789495"/>
              <a:gd name="connsiteY7" fmla="*/ 1560097 h 2272367"/>
              <a:gd name="connsiteX8" fmla="*/ 194701 w 1789495"/>
              <a:gd name="connsiteY8" fmla="*/ 1591425 h 2272367"/>
              <a:gd name="connsiteX9" fmla="*/ 0 w 1789495"/>
              <a:gd name="connsiteY9" fmla="*/ 1377217 h 2272367"/>
              <a:gd name="connsiteX10" fmla="*/ 610418 w 1789495"/>
              <a:gd name="connsiteY10" fmla="*/ 968419 h 2272367"/>
              <a:gd name="connsiteX11" fmla="*/ 795165 w 1789495"/>
              <a:gd name="connsiteY11" fmla="*/ 0 h 2272367"/>
              <a:gd name="connsiteX0" fmla="*/ 795165 w 1789495"/>
              <a:gd name="connsiteY0" fmla="*/ 0 h 2272367"/>
              <a:gd name="connsiteX1" fmla="*/ 822978 w 1789495"/>
              <a:gd name="connsiteY1" fmla="*/ 13907 h 2272367"/>
              <a:gd name="connsiteX2" fmla="*/ 1789495 w 1789495"/>
              <a:gd name="connsiteY2" fmla="*/ 1532576 h 2272367"/>
              <a:gd name="connsiteX3" fmla="*/ 1680945 w 1789495"/>
              <a:gd name="connsiteY3" fmla="*/ 1909828 h 2272367"/>
              <a:gd name="connsiteX4" fmla="*/ 933651 w 1789495"/>
              <a:gd name="connsiteY4" fmla="*/ 2272367 h 2272367"/>
              <a:gd name="connsiteX5" fmla="*/ 240632 w 1789495"/>
              <a:gd name="connsiteY5" fmla="*/ 1560097 h 2272367"/>
              <a:gd name="connsiteX6" fmla="*/ 240632 w 1789495"/>
              <a:gd name="connsiteY6" fmla="*/ 1560097 h 2272367"/>
              <a:gd name="connsiteX7" fmla="*/ 194701 w 1789495"/>
              <a:gd name="connsiteY7" fmla="*/ 1591425 h 2272367"/>
              <a:gd name="connsiteX8" fmla="*/ 0 w 1789495"/>
              <a:gd name="connsiteY8" fmla="*/ 1377217 h 2272367"/>
              <a:gd name="connsiteX9" fmla="*/ 610418 w 1789495"/>
              <a:gd name="connsiteY9" fmla="*/ 968419 h 2272367"/>
              <a:gd name="connsiteX10" fmla="*/ 795165 w 1789495"/>
              <a:gd name="connsiteY10" fmla="*/ 0 h 2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9495" h="2272367">
                <a:moveTo>
                  <a:pt x="795165" y="0"/>
                </a:moveTo>
                <a:lnTo>
                  <a:pt x="822978" y="13907"/>
                </a:lnTo>
                <a:cubicBezTo>
                  <a:pt x="988700" y="269336"/>
                  <a:pt x="1646501" y="1216589"/>
                  <a:pt x="1789495" y="1532576"/>
                </a:cubicBezTo>
                <a:lnTo>
                  <a:pt x="1680945" y="1909828"/>
                </a:lnTo>
                <a:lnTo>
                  <a:pt x="933651" y="2272367"/>
                </a:lnTo>
                <a:lnTo>
                  <a:pt x="240632" y="1560097"/>
                </a:lnTo>
                <a:lnTo>
                  <a:pt x="240632" y="1560097"/>
                </a:lnTo>
                <a:lnTo>
                  <a:pt x="194701" y="1591425"/>
                </a:lnTo>
                <a:lnTo>
                  <a:pt x="0" y="1377217"/>
                </a:lnTo>
                <a:lnTo>
                  <a:pt x="610418" y="968419"/>
                </a:lnTo>
                <a:lnTo>
                  <a:pt x="795165" y="0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FDF5855-7461-EF70-96E7-9AAA21D18C4F}"/>
              </a:ext>
            </a:extLst>
          </p:cNvPr>
          <p:cNvCxnSpPr>
            <a:cxnSpLocks/>
          </p:cNvCxnSpPr>
          <p:nvPr/>
        </p:nvCxnSpPr>
        <p:spPr>
          <a:xfrm flipV="1">
            <a:off x="8680728" y="3864321"/>
            <a:ext cx="0" cy="20189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850D4CC-6944-DF34-A054-E04914C6FE45}"/>
              </a:ext>
            </a:extLst>
          </p:cNvPr>
          <p:cNvCxnSpPr>
            <a:cxnSpLocks/>
          </p:cNvCxnSpPr>
          <p:nvPr/>
        </p:nvCxnSpPr>
        <p:spPr>
          <a:xfrm flipH="1">
            <a:off x="6962113" y="5883243"/>
            <a:ext cx="174577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7ABDDD3-A815-960C-0216-DC2BF3385638}"/>
              </a:ext>
            </a:extLst>
          </p:cNvPr>
          <p:cNvSpPr txBox="1"/>
          <p:nvPr/>
        </p:nvSpPr>
        <p:spPr>
          <a:xfrm>
            <a:off x="4689697" y="5685576"/>
            <a:ext cx="224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Localisation du projet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659E046-C0C7-A76D-9AA9-3219BA93069C}"/>
              </a:ext>
            </a:extLst>
          </p:cNvPr>
          <p:cNvCxnSpPr>
            <a:cxnSpLocks/>
          </p:cNvCxnSpPr>
          <p:nvPr/>
        </p:nvCxnSpPr>
        <p:spPr>
          <a:xfrm flipH="1" flipV="1">
            <a:off x="3274300" y="4209861"/>
            <a:ext cx="9053" cy="16733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473339F-2029-FAEC-0F5C-AAAFEA802F9F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283353" y="5870242"/>
            <a:ext cx="1406344" cy="24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5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35AA5-712F-7211-A674-5F330BC8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1886"/>
            <a:ext cx="11253537" cy="748295"/>
          </a:xfrm>
        </p:spPr>
        <p:txBody>
          <a:bodyPr>
            <a:noAutofit/>
          </a:bodyPr>
          <a:lstStyle/>
          <a:p>
            <a:r>
              <a:rPr lang="fr-CA" sz="3700" dirty="0"/>
              <a:t>Implantation projetée du projet de construction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B392D4-FDE7-C470-CF48-25A81102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3"/>
          <a:stretch>
            <a:fillRect/>
          </a:stretch>
        </p:blipFill>
        <p:spPr>
          <a:xfrm>
            <a:off x="2236206" y="1348411"/>
            <a:ext cx="7328082" cy="51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2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FCFA98-4832-46BF-13C7-BC40ED2E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Option 1</a:t>
            </a:r>
            <a:r>
              <a:rPr lang="fr-CA" dirty="0"/>
              <a:t>: Esquisse avec muret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57CCD4-2E2A-FEAB-3A25-0DC253087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65" y="1439463"/>
            <a:ext cx="8936269" cy="502665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0E8EEA7-801F-6DD6-D11C-81BCC249D9E8}"/>
              </a:ext>
            </a:extLst>
          </p:cNvPr>
          <p:cNvCxnSpPr/>
          <p:nvPr/>
        </p:nvCxnSpPr>
        <p:spPr>
          <a:xfrm>
            <a:off x="560717" y="391886"/>
            <a:ext cx="10584611" cy="5750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4491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A77A-A69A-BB64-0438-F7DC43996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463C6-70A0-87A5-A0F3-87592BD7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Option 1</a:t>
            </a:r>
            <a:r>
              <a:rPr lang="fr-CA" dirty="0"/>
              <a:t>: Esquisses avec muret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57B27E-CA7D-40B8-31E8-165A16AB2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9" y="2145411"/>
            <a:ext cx="5760000" cy="32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56684-670A-BCC1-4149-635072208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83" y="2145411"/>
            <a:ext cx="5760000" cy="324000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B8257EA-BDA4-E669-5479-C367366844B7}"/>
              </a:ext>
            </a:extLst>
          </p:cNvPr>
          <p:cNvCxnSpPr/>
          <p:nvPr/>
        </p:nvCxnSpPr>
        <p:spPr>
          <a:xfrm>
            <a:off x="560717" y="391886"/>
            <a:ext cx="10584611" cy="5750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96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3666F-6173-534B-7228-28A3D8DD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7B866-7DAB-9975-4D8E-607E97B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Option 2: </a:t>
            </a:r>
            <a:r>
              <a:rPr lang="fr-CA" dirty="0"/>
              <a:t>Esquisse sans muret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036077-9A60-3EC3-51A6-D33ECB6AF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6" y="1331422"/>
            <a:ext cx="11479227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13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9668-65D5-D5EF-A669-17CBE9074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2C6E2-4C54-B84A-859A-1BD0CE08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Option 2: </a:t>
            </a:r>
            <a:r>
              <a:rPr lang="fr-CA" dirty="0"/>
              <a:t>Esquisses sans muret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4FFE3A-F87A-6D9A-FF79-B32EBEE7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80"/>
          <a:stretch>
            <a:fillRect/>
          </a:stretch>
        </p:blipFill>
        <p:spPr>
          <a:xfrm>
            <a:off x="119138" y="2264928"/>
            <a:ext cx="7159968" cy="26559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F052B2-D436-BBB2-6C35-3474E2855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112" y="1555065"/>
            <a:ext cx="4417340" cy="44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887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ille BDF">
      <a:dk1>
        <a:srgbClr val="005243"/>
      </a:dk1>
      <a:lt1>
        <a:sysClr val="window" lastClr="FFFFFF"/>
      </a:lt1>
      <a:dk2>
        <a:srgbClr val="005243"/>
      </a:dk2>
      <a:lt2>
        <a:srgbClr val="FFFFFF"/>
      </a:lt2>
      <a:accent1>
        <a:srgbClr val="005243"/>
      </a:accent1>
      <a:accent2>
        <a:srgbClr val="009354"/>
      </a:accent2>
      <a:accent3>
        <a:srgbClr val="FFC000"/>
      </a:accent3>
      <a:accent4>
        <a:srgbClr val="FEE693"/>
      </a:accent4>
      <a:accent5>
        <a:srgbClr val="009679"/>
      </a:accent5>
      <a:accent6>
        <a:srgbClr val="E8B702"/>
      </a:accent6>
      <a:hlink>
        <a:srgbClr val="009354"/>
      </a:hlink>
      <a:folHlink>
        <a:srgbClr val="BFBFBF"/>
      </a:folHlink>
    </a:clrScheme>
    <a:fontScheme name="Police BDF">
      <a:majorFont>
        <a:latin typeface="Century Gothic Pro"/>
        <a:ea typeface=""/>
        <a:cs typeface=""/>
      </a:majorFont>
      <a:minorFont>
        <a:latin typeface="Century Gothi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fa704e-54bd-4f2c-a1fe-bf4636bb9380" xsi:nil="true"/>
    <lcf76f155ced4ddcb4097134ff3c332f xmlns="62f19ebb-e5cd-49b8-9530-8fafff7aa7d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5FDF4CC3792F46A467C1E5C02E7DCF" ma:contentTypeVersion="15" ma:contentTypeDescription="Crée un document." ma:contentTypeScope="" ma:versionID="36fd364afe583eeadda5fd3df5028a73">
  <xsd:schema xmlns:xsd="http://www.w3.org/2001/XMLSchema" xmlns:xs="http://www.w3.org/2001/XMLSchema" xmlns:p="http://schemas.microsoft.com/office/2006/metadata/properties" xmlns:ns2="62f19ebb-e5cd-49b8-9530-8fafff7aa7df" xmlns:ns3="67fa704e-54bd-4f2c-a1fe-bf4636bb9380" targetNamespace="http://schemas.microsoft.com/office/2006/metadata/properties" ma:root="true" ma:fieldsID="bb5a9b66133b572a87c43bedbfdc0b10" ns2:_="" ns3:_="">
    <xsd:import namespace="62f19ebb-e5cd-49b8-9530-8fafff7aa7df"/>
    <xsd:import namespace="67fa704e-54bd-4f2c-a1fe-bf4636bb93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19ebb-e5cd-49b8-9530-8fafff7aa7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b408d67c-72a2-42a6-9f24-00448873b9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a704e-54bd-4f2c-a1fe-bf4636bb938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de18aa5-39ec-4205-bca3-c46d301a1601}" ma:internalName="TaxCatchAll" ma:showField="CatchAllData" ma:web="67fa704e-54bd-4f2c-a1fe-bf4636bb9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52CA1F-61D9-4D98-B798-2FFE3A847E9E}">
  <ds:schemaRefs>
    <ds:schemaRef ds:uri="http://schemas.microsoft.com/office/2006/metadata/properties"/>
    <ds:schemaRef ds:uri="http://schemas.microsoft.com/office/infopath/2007/PartnerControls"/>
    <ds:schemaRef ds:uri="67fa704e-54bd-4f2c-a1fe-bf4636bb9380"/>
    <ds:schemaRef ds:uri="62f19ebb-e5cd-49b8-9530-8fafff7aa7df"/>
  </ds:schemaRefs>
</ds:datastoreItem>
</file>

<file path=customXml/itemProps2.xml><?xml version="1.0" encoding="utf-8"?>
<ds:datastoreItem xmlns:ds="http://schemas.openxmlformats.org/officeDocument/2006/customXml" ds:itemID="{E957B615-E6F7-4BD7-B50E-47FDB0D894B1}"/>
</file>

<file path=customXml/itemProps3.xml><?xml version="1.0" encoding="utf-8"?>
<ds:datastoreItem xmlns:ds="http://schemas.openxmlformats.org/officeDocument/2006/customXml" ds:itemID="{5D6B54C2-D090-49B3-96A2-4CEC88B8DE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</TotalTime>
  <Words>320</Words>
  <Application>Microsoft Office PowerPoint</Application>
  <PresentationFormat>Grand écran</PresentationFormat>
  <Paragraphs>66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Century Gothic Pro</vt:lpstr>
      <vt:lpstr>Thème Office</vt:lpstr>
      <vt:lpstr>Séance d’information - Projet sur le lot  4 388 280</vt:lpstr>
      <vt:lpstr>Déroulement de la séance d’information</vt:lpstr>
      <vt:lpstr>Rappel du projet</vt:lpstr>
      <vt:lpstr>Localisation du projet</vt:lpstr>
      <vt:lpstr>Implantation projetée du projet de construction</vt:lpstr>
      <vt:lpstr>Option 1: Esquisse avec muret</vt:lpstr>
      <vt:lpstr>Option 1: Esquisses avec muret</vt:lpstr>
      <vt:lpstr>Option 2: Esquisse sans muret</vt:lpstr>
      <vt:lpstr>Option 2: Esquisses sans muret</vt:lpstr>
      <vt:lpstr>Esquisses des deux (2) options</vt:lpstr>
      <vt:lpstr>Information complémentaire</vt:lpstr>
      <vt:lpstr>Bonification du promoteur</vt:lpstr>
      <vt:lpstr>Capacité des réseaux</vt:lpstr>
      <vt:lpstr>Capacité des réseaux</vt:lpstr>
      <vt:lpstr>Sécurité-Circulation</vt:lpstr>
      <vt:lpstr>Période de questions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Daphné Guité-Lévesque</dc:creator>
  <cp:lastModifiedBy>Nicolas Carette</cp:lastModifiedBy>
  <cp:revision>9</cp:revision>
  <dcterms:created xsi:type="dcterms:W3CDTF">2023-07-31T14:12:09Z</dcterms:created>
  <dcterms:modified xsi:type="dcterms:W3CDTF">2026-01-14T19:53:45Z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0x0101005B5FDF4CC3792F46A467C1E5C02E7DCF</vt:lpwstr>
  </property>
  <property fmtid="{D5CDD505-2E9C-101B-9397-08002B2CF9AE}" pid="3" name="MediaServiceImageTags">
    <vt:lpwstr/>
  </property>
</Properties>
</file>